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6" r:id="rId3"/>
    <p:sldId id="263" r:id="rId4"/>
    <p:sldId id="265" r:id="rId5"/>
    <p:sldId id="257" r:id="rId6"/>
    <p:sldId id="258" r:id="rId7"/>
    <p:sldId id="259" r:id="rId8"/>
    <p:sldId id="260" r:id="rId9"/>
    <p:sldId id="267" r:id="rId10"/>
    <p:sldId id="266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F80D-7D4C-9E44-A090-BB24A4F40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CC5CF-B156-904F-88F7-1FA7C7514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EC64-91D9-8F44-B427-69429614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278E1-0A37-B744-919C-3770A39B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A8DE-7ABE-C643-879E-C2D430D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F113-DF71-1645-979E-18B57C11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B971-08A1-364C-8B46-9C1DB7D90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7056-439F-2E4D-A1F7-EA6678EE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1A82-A798-B945-97D0-CA6D223B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094D-2429-4942-AB21-CCD0D114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FF3AA-A31B-104F-B6F7-28960D0BE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28785-4C7E-504B-96F5-5D440A044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A4456-FF14-D34D-805A-CDA2C022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A55FC-C5E0-E746-B51B-8B1DC1F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4814-BC75-8F49-B2F1-BDEE419A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3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4312-F0BB-F144-9B70-3B4E16CE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078C-29F1-9E4A-A2A9-3EDAA770E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005D3-920C-EC40-9C45-581C1BA6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25D-A9FD-D54B-937E-81FEC21C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0E71E-A5F8-6C4F-810A-40684E13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6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8120-4159-D141-9C4B-DE8DAD10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8441-A34B-0146-9196-07610FEE8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05A07-63B5-404A-93A8-7AD4194E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AE50-E33A-1B4E-BAC2-4E22DDEB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F038-314D-344C-8413-70700C38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7222-E605-C341-8E79-17FE0FBF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9E67E-5FE9-5A4A-A263-6F2FABEB5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2D70A-5DA9-5A4C-8307-8E803E038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64044-54DD-984E-A6C9-C47563DA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6CAD-0359-AF4B-9F1D-A38C9CD3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2414-FA46-7745-9D28-49A1D5F8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97D-19F5-E54B-9BE6-3984F25D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36AC3-FDAF-B44E-A8BA-85845E363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708AB-FDEE-3D44-A0E8-20F9797C1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9DDE2-3A7E-4B42-98A6-4456EEF99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59806-8192-9A44-8387-5A3A267DC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27609-E9C3-AB4E-8931-B9C57C7E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90814-CB89-1A44-BAD7-215FAB6C8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1B77A-AFB7-0F49-9105-6D5B5F38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6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4FCE-070D-F24F-AE03-B61DFCB4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BA115-C148-1C49-A88D-46613F326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486B0-DE17-904F-B639-9C0C98BC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79392-5B16-474D-82D3-9E96F1EE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9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DEA0C-3C5D-7F46-9396-C2DE721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FA506-0BA2-634F-86CD-85D3563E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736BD-9FBD-EC41-BFCD-13F9AA21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1290-03A9-7947-922A-CD842A15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95F3-7529-854A-9EB6-D2D205D6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0E622-A6A0-5D40-A407-95AA24836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5528E-22C2-8A4C-838E-276E2468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EAF12-2B34-B741-ADBF-BCA77CBA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F66F-606B-0D45-BF24-6F8FEF04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1906-D99E-EB4D-B15A-DCB8E01B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A83F71-4BFE-9448-9D53-3DFEF444D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C908C-11A8-2E4F-80A9-BC0DB93E4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C58A4-E41E-CB40-8AF8-3E8F2DE0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B608A-0BA0-484C-AE95-19EFCA13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01CE-8A84-2944-86B1-A5D8778F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7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95B0B-603E-CC4E-9ABD-1C3F0DDE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84109-9898-3741-B4E1-8B2D7148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E1083-B469-E643-8754-53BEB11A3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B6AE5-DB81-3B46-A99A-14B686E5D123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19E63-91D3-7C49-A3DE-D6EFC38C1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864D3-6EEF-1144-9EC0-2EDE38804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74191-F413-BA45-9D67-FD0BA21F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11BB-8F96-EA46-AB85-DDBF1E91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616" y="789137"/>
            <a:ext cx="10515600" cy="1325563"/>
          </a:xfrm>
        </p:spPr>
        <p:txBody>
          <a:bodyPr/>
          <a:lstStyle/>
          <a:p>
            <a:r>
              <a:rPr lang="en-US" dirty="0" err="1"/>
              <a:t>Autogene</a:t>
            </a:r>
            <a:r>
              <a:rPr lang="en-US" dirty="0"/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126605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0877-007B-B44E-BE06-C7F59E20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cutpoint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82B437-C074-2D43-A729-DFA6B476A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6034" y="2295525"/>
            <a:ext cx="5880100" cy="34417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9725C6-9F38-2547-887B-17BC85A0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295525"/>
            <a:ext cx="5816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630391-54B4-0C43-A1D0-1EA98B6C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50442"/>
              </p:ext>
            </p:extLst>
          </p:nvPr>
        </p:nvGraphicFramePr>
        <p:xfrm>
          <a:off x="1668162" y="72001"/>
          <a:ext cx="7656471" cy="765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8519">
                  <a:extLst>
                    <a:ext uri="{9D8B030D-6E8A-4147-A177-3AD203B41FA5}">
                      <a16:colId xmlns:a16="http://schemas.microsoft.com/office/drawing/2014/main" val="2391124095"/>
                    </a:ext>
                  </a:extLst>
                </a:gridCol>
                <a:gridCol w="1217026">
                  <a:extLst>
                    <a:ext uri="{9D8B030D-6E8A-4147-A177-3AD203B41FA5}">
                      <a16:colId xmlns:a16="http://schemas.microsoft.com/office/drawing/2014/main" val="192390767"/>
                    </a:ext>
                  </a:extLst>
                </a:gridCol>
                <a:gridCol w="1654897">
                  <a:extLst>
                    <a:ext uri="{9D8B030D-6E8A-4147-A177-3AD203B41FA5}">
                      <a16:colId xmlns:a16="http://schemas.microsoft.com/office/drawing/2014/main" val="2436221051"/>
                    </a:ext>
                  </a:extLst>
                </a:gridCol>
                <a:gridCol w="1906029">
                  <a:extLst>
                    <a:ext uri="{9D8B030D-6E8A-4147-A177-3AD203B41FA5}">
                      <a16:colId xmlns:a16="http://schemas.microsoft.com/office/drawing/2014/main" val="345350803"/>
                    </a:ext>
                  </a:extLst>
                </a:gridCol>
              </a:tblGrid>
              <a:tr h="343775">
                <a:tc>
                  <a:txBody>
                    <a:bodyPr/>
                    <a:lstStyle/>
                    <a:p>
                      <a:r>
                        <a:rPr lang="en-US" sz="1400" dirty="0"/>
                        <a:t>Objective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CpG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EPCAM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TIL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073660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r>
                        <a:rPr lang="en-US" dirty="0" err="1"/>
                        <a:t>Effectsize</a:t>
                      </a:r>
                      <a:r>
                        <a:rPr lang="en-US" dirty="0"/>
                        <a:t>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R=0.41,P=0.1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R=0.48,P=0.095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0557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A04D1DA-7153-8B4E-85F9-2050F2DB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44699"/>
            <a:ext cx="4037099" cy="4042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A3411-2FAD-564B-9D0D-B7ECCA76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39390" y="2045018"/>
            <a:ext cx="3490783" cy="349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5A311-0BF5-7240-BEF7-EA1FDA7C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6009" y="1767017"/>
            <a:ext cx="3768784" cy="37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4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FB5AD7-0F59-B548-BE1F-39241FE9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05" y="3329409"/>
            <a:ext cx="4159050" cy="3473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E1EF1-DBFF-1242-9068-194C1CC4932B}"/>
              </a:ext>
            </a:extLst>
          </p:cNvPr>
          <p:cNvSpPr txBox="1"/>
          <p:nvPr/>
        </p:nvSpPr>
        <p:spPr>
          <a:xfrm>
            <a:off x="1171280" y="439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29FD2-9A23-9645-8E82-1B4F2ADE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433" y="3157881"/>
            <a:ext cx="3662798" cy="365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78D273-0E37-394C-BCD6-51B2104A9DEB}"/>
              </a:ext>
            </a:extLst>
          </p:cNvPr>
          <p:cNvSpPr txBox="1"/>
          <p:nvPr/>
        </p:nvSpPr>
        <p:spPr>
          <a:xfrm>
            <a:off x="7162418" y="43932"/>
            <a:ext cx="366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SM from highest effectsize_cohen2 score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31B4-45A4-DB47-98CD-B4D3889B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338" y="1103486"/>
            <a:ext cx="1214097" cy="205347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DED97-C484-B844-AA87-E5B810622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1" y="1297463"/>
            <a:ext cx="1214097" cy="19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630391-54B4-0C43-A1D0-1EA98B6C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85802"/>
              </p:ext>
            </p:extLst>
          </p:nvPr>
        </p:nvGraphicFramePr>
        <p:xfrm>
          <a:off x="289697" y="1201580"/>
          <a:ext cx="8792519" cy="4926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2342">
                  <a:extLst>
                    <a:ext uri="{9D8B030D-6E8A-4147-A177-3AD203B41FA5}">
                      <a16:colId xmlns:a16="http://schemas.microsoft.com/office/drawing/2014/main" val="2391124095"/>
                    </a:ext>
                  </a:extLst>
                </a:gridCol>
                <a:gridCol w="1403536">
                  <a:extLst>
                    <a:ext uri="{9D8B030D-6E8A-4147-A177-3AD203B41FA5}">
                      <a16:colId xmlns:a16="http://schemas.microsoft.com/office/drawing/2014/main" val="192390767"/>
                    </a:ext>
                  </a:extLst>
                </a:gridCol>
                <a:gridCol w="1908511">
                  <a:extLst>
                    <a:ext uri="{9D8B030D-6E8A-4147-A177-3AD203B41FA5}">
                      <a16:colId xmlns:a16="http://schemas.microsoft.com/office/drawing/2014/main" val="2436221051"/>
                    </a:ext>
                  </a:extLst>
                </a:gridCol>
                <a:gridCol w="2198130">
                  <a:extLst>
                    <a:ext uri="{9D8B030D-6E8A-4147-A177-3AD203B41FA5}">
                      <a16:colId xmlns:a16="http://schemas.microsoft.com/office/drawing/2014/main" val="345350803"/>
                    </a:ext>
                  </a:extLst>
                </a:gridCol>
              </a:tblGrid>
              <a:tr h="707859">
                <a:tc>
                  <a:txBody>
                    <a:bodyPr/>
                    <a:lstStyle/>
                    <a:p>
                      <a:r>
                        <a:rPr lang="en-US" dirty="0"/>
                        <a:t>Objective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CpG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EPCAM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TIL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073660"/>
                  </a:ext>
                </a:extLst>
              </a:tr>
              <a:tr h="707859">
                <a:tc>
                  <a:txBody>
                    <a:bodyPr/>
                    <a:lstStyle/>
                    <a:p>
                      <a:r>
                        <a:rPr lang="en-US" dirty="0"/>
                        <a:t>Cohen2,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R=0.81, P= 0.0079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R=0.14, P=0.65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305579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Cohen2, condition number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R=0.64, P= 0.019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R=0.18, P=0.57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40348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r>
                        <a:rPr lang="en-US" dirty="0"/>
                        <a:t>Cohen2,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R=0.41, P=0.16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R= -0.19,P=0.53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85297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r>
                        <a:rPr lang="en-US" dirty="0"/>
                        <a:t>Cohen,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R=0.42,P=0.15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R= -0.24,P=0.44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751327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r>
                        <a:rPr lang="en-US" dirty="0" err="1"/>
                        <a:t>Effectsize</a:t>
                      </a:r>
                      <a:r>
                        <a:rPr lang="en-US" dirty="0"/>
                        <a:t>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R=0.41,P=0.1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R=0.48,P=0.095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425433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r>
                        <a:rPr lang="en-US" dirty="0" err="1"/>
                        <a:t>Effectsize</a:t>
                      </a:r>
                      <a:r>
                        <a:rPr lang="en-US" dirty="0"/>
                        <a:t>,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R=0.52,P=0.069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R=0.12,P=0.69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68611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r>
                        <a:rPr lang="en-US" dirty="0"/>
                        <a:t>Only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R=0.72,P=0.0059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R= -0.28,P=0.35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82177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condition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R=0.58, P= 0.038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R= -.095,P=0.76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40593"/>
                  </a:ext>
                </a:extLst>
              </a:tr>
              <a:tr h="41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…………………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…………….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…………………………..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13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87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4D1DA-7153-8B4E-85F9-2050F2DB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" y="2688832"/>
            <a:ext cx="3534033" cy="375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A3411-2FAD-564B-9D0D-B7ECCA76A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52" y="3330123"/>
            <a:ext cx="3490783" cy="349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5A311-0BF5-7240-BEF7-EA1FDA7C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757" y="3330122"/>
            <a:ext cx="3490783" cy="34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B4F4F-6176-C14C-95E8-A1F983710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757" y="37093"/>
            <a:ext cx="3490783" cy="3490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9B600-7F67-1E45-B3D9-12062EF52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358" y="0"/>
            <a:ext cx="3490783" cy="3490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5DE656-69B8-7B4E-BA5D-EBE9BA52BAF7}"/>
              </a:ext>
            </a:extLst>
          </p:cNvPr>
          <p:cNvSpPr txBox="1"/>
          <p:nvPr/>
        </p:nvSpPr>
        <p:spPr>
          <a:xfrm>
            <a:off x="238239" y="6434599"/>
            <a:ext cx="2417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200" b="1" dirty="0"/>
              <a:t>Cohen2, condition number. #</a:t>
            </a:r>
            <a:r>
              <a:rPr lang="en-US" sz="1200" b="1" dirty="0" err="1"/>
              <a:t>cpg</a:t>
            </a:r>
            <a:r>
              <a:rPr lang="en-US" sz="1200" b="1" dirty="0"/>
              <a:t>=75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57FE82-1284-E74F-92AB-33BE91306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95" y="200346"/>
            <a:ext cx="3949763" cy="30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3D1818-30ED-E741-B0EF-5349DC8C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46557" y="2635178"/>
            <a:ext cx="3794092" cy="3799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B4F4F-6176-C14C-95E8-A1F98371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757" y="37093"/>
            <a:ext cx="3490783" cy="3490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9B600-7F67-1E45-B3D9-12062EF52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358" y="0"/>
            <a:ext cx="3490783" cy="3490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5DE656-69B8-7B4E-BA5D-EBE9BA52BAF7}"/>
              </a:ext>
            </a:extLst>
          </p:cNvPr>
          <p:cNvSpPr txBox="1"/>
          <p:nvPr/>
        </p:nvSpPr>
        <p:spPr>
          <a:xfrm>
            <a:off x="238239" y="6434599"/>
            <a:ext cx="2417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200" b="1" dirty="0" err="1"/>
              <a:t>Effectsize</a:t>
            </a:r>
            <a:r>
              <a:rPr lang="en-US" sz="1200" b="1" dirty="0"/>
              <a:t>, condition number</a:t>
            </a:r>
          </a:p>
          <a:p>
            <a:pPr fontAlgn="t"/>
            <a:r>
              <a:rPr lang="en-US" sz="1200" b="1" dirty="0"/>
              <a:t>#</a:t>
            </a:r>
            <a:r>
              <a:rPr lang="en-US" sz="1200" b="1" dirty="0" err="1"/>
              <a:t>cpg</a:t>
            </a:r>
            <a:r>
              <a:rPr lang="en-US" sz="1200" b="1" dirty="0"/>
              <a:t>=100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57FE82-1284-E74F-92AB-33BE9130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5" y="200346"/>
            <a:ext cx="3949763" cy="30900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257F5F-BA14-D449-AD10-4353C550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19358" y="3367217"/>
            <a:ext cx="3490783" cy="3490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7749DE-8771-1C47-80E4-1C657113E4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00384" y="3367218"/>
            <a:ext cx="3419440" cy="341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6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A6D9-5624-1546-8052-AA80C284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62A4-7EB0-A649-A3E1-D1D23DE51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EffectSize</a:t>
            </a:r>
            <a:r>
              <a:rPr lang="en-US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Every compartment c and for each CpG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Effect</a:t>
            </a:r>
            <a:r>
              <a:rPr lang="en-US" baseline="-25000" dirty="0" err="1"/>
              <a:t>ci</a:t>
            </a:r>
            <a:r>
              <a:rPr lang="en-US" dirty="0"/>
              <a:t>=</a:t>
            </a:r>
            <a:r>
              <a:rPr lang="en-US" dirty="0" err="1"/>
              <a:t>mean</a:t>
            </a:r>
            <a:r>
              <a:rPr lang="en-US" baseline="-25000" dirty="0" err="1"/>
              <a:t>ci</a:t>
            </a:r>
            <a:r>
              <a:rPr lang="en-US" dirty="0"/>
              <a:t>/</a:t>
            </a:r>
            <a:r>
              <a:rPr lang="en-US" dirty="0" err="1"/>
              <a:t>std</a:t>
            </a:r>
            <a:r>
              <a:rPr lang="en-US" baseline="-25000" dirty="0" err="1"/>
              <a:t>ci</a:t>
            </a:r>
            <a:endParaRPr lang="en-US" baseline="-250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Effect Size distance of the matrix= total pairwise Euclidean distance of  </a:t>
            </a:r>
            <a:r>
              <a:rPr lang="en-US" dirty="0" err="1"/>
              <a:t>Effect</a:t>
            </a:r>
            <a:r>
              <a:rPr lang="en-US" baseline="-25000" dirty="0" err="1"/>
              <a:t>ci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EffectSize_cosine</a:t>
            </a:r>
            <a:r>
              <a:rPr lang="en-US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step 2 of the previous function take the cosine distance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2C14F3-B187-3942-A6C8-960ED9F5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91" y="1177856"/>
            <a:ext cx="4146410" cy="412142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B36FCE-2348-A747-87EF-3A81B98E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08" y="1170417"/>
            <a:ext cx="4265129" cy="4273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AA6D9-5624-1546-8052-AA80C284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0741" cy="1241253"/>
          </a:xfrm>
        </p:spPr>
        <p:txBody>
          <a:bodyPr>
            <a:normAutofit/>
          </a:bodyPr>
          <a:lstStyle/>
          <a:p>
            <a:r>
              <a:rPr lang="en-US" sz="2800" b="1" dirty="0"/>
              <a:t>Objective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662A4-7EB0-A649-A3E1-D1D23DE51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265129" cy="28081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effectsize_cohen: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400" dirty="0"/>
                  <a:t>For each CpG, find out which compartment (PBL,TIL or EPCAM) has highest value.  For example, let’s CpG ‘x’ has highest value in PBL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400" dirty="0"/>
                  <a:t>For CpG ‘x’ create two groups. </a:t>
                </a:r>
              </a:p>
              <a:p>
                <a:pPr marL="914400" lvl="2" indent="0">
                  <a:buNone/>
                </a:pPr>
                <a:r>
                  <a:rPr lang="en-US" sz="1000" dirty="0" err="1"/>
                  <a:t>GroupA</a:t>
                </a:r>
                <a:r>
                  <a:rPr lang="en-US" sz="1000" dirty="0"/>
                  <a:t> = PBL. </a:t>
                </a:r>
                <a:r>
                  <a:rPr lang="en-US" sz="1000" dirty="0" err="1"/>
                  <a:t>GroupB</a:t>
                </a:r>
                <a:r>
                  <a:rPr lang="en-US" sz="1000" dirty="0"/>
                  <a:t> =  TIL + EPCAM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400" dirty="0" err="1"/>
                  <a:t>effectsize_cohen</a:t>
                </a:r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𝐺𝑟𝑜𝑢𝑝𝐴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𝐺𝑟𝑜𝑢𝑝𝐵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r>
                              <m:rPr>
                                <m:nor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GroupA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SD</m:t>
                            </m:r>
                            <m:r>
                              <m:rPr>
                                <m:nor/>
                              </m:rPr>
                              <a:rPr lang="en-US" sz="1400" b="0" i="0" dirty="0" smtClean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aseline="30000" dirty="0" smtClean="0"/>
                              <m:t>2  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+ </m:t>
                            </m:r>
                            <m:r>
                              <m:rPr>
                                <m:nor/>
                              </m:rPr>
                              <a:rPr lang="en-US" sz="1400" b="0" i="0" dirty="0" smtClean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GroupB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sz="1400" dirty="0" smtClean="0"/>
                              <m:t>SD</m:t>
                            </m:r>
                            <m:r>
                              <m:rPr>
                                <m:nor/>
                              </m:rPr>
                              <a:rPr lang="en-US" sz="1400" b="0" i="0" dirty="0" smtClean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aseline="30000" dirty="0" smtClean="0"/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662A4-7EB0-A649-A3E1-D1D23DE5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265129" cy="2808159"/>
              </a:xfrm>
              <a:blipFill>
                <a:blip r:embed="rId4"/>
                <a:stretch>
                  <a:fillRect l="-2374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43046A-AA9D-344C-9FE2-4B2B03F0A129}"/>
              </a:ext>
            </a:extLst>
          </p:cNvPr>
          <p:cNvSpPr txBox="1"/>
          <p:nvPr/>
        </p:nvSpPr>
        <p:spPr>
          <a:xfrm>
            <a:off x="4971480" y="801085"/>
            <a:ext cx="2382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 from optimal cut 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2DD2A-923B-9246-A834-F666B88CE29F}"/>
              </a:ext>
            </a:extLst>
          </p:cNvPr>
          <p:cNvSpPr txBox="1"/>
          <p:nvPr/>
        </p:nvSpPr>
        <p:spPr>
          <a:xfrm>
            <a:off x="7356617" y="5846524"/>
            <a:ext cx="3429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Problem: Can be unbalanced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7129B-D546-E14E-9828-EF156F8B67A6}"/>
              </a:ext>
            </a:extLst>
          </p:cNvPr>
          <p:cNvSpPr txBox="1"/>
          <p:nvPr/>
        </p:nvSpPr>
        <p:spPr>
          <a:xfrm>
            <a:off x="8494966" y="784288"/>
            <a:ext cx="349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 from highest </a:t>
            </a:r>
            <a:r>
              <a:rPr lang="en-US" sz="1600" dirty="0" err="1"/>
              <a:t>effectsize_cohen</a:t>
            </a:r>
            <a:r>
              <a:rPr lang="en-US" sz="1600" dirty="0"/>
              <a:t>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B3C53-AAA4-514D-919E-FEE5D4E101BB}"/>
              </a:ext>
            </a:extLst>
          </p:cNvPr>
          <p:cNvSpPr txBox="1"/>
          <p:nvPr/>
        </p:nvSpPr>
        <p:spPr>
          <a:xfrm>
            <a:off x="9317604" y="5306720"/>
            <a:ext cx="214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 number=7.534</a:t>
            </a:r>
          </a:p>
          <a:p>
            <a:r>
              <a:rPr lang="en-US" sz="1200" dirty="0" err="1"/>
              <a:t>effectsize_cohen</a:t>
            </a:r>
            <a:r>
              <a:rPr lang="en-US" sz="1200" dirty="0"/>
              <a:t> score= 3664.7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94FE9-B677-8449-853D-C8F0E398EC1C}"/>
              </a:ext>
            </a:extLst>
          </p:cNvPr>
          <p:cNvSpPr txBox="1"/>
          <p:nvPr/>
        </p:nvSpPr>
        <p:spPr>
          <a:xfrm>
            <a:off x="5430326" y="5310671"/>
            <a:ext cx="2224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 number=3.05</a:t>
            </a:r>
          </a:p>
          <a:p>
            <a:r>
              <a:rPr lang="en-US" sz="1200" dirty="0" err="1"/>
              <a:t>effectsize_cohen</a:t>
            </a:r>
            <a:r>
              <a:rPr lang="en-US" sz="1200" dirty="0"/>
              <a:t> score =3183.27</a:t>
            </a:r>
          </a:p>
        </p:txBody>
      </p:sp>
    </p:spTree>
    <p:extLst>
      <p:ext uri="{BB962C8B-B14F-4D97-AF65-F5344CB8AC3E}">
        <p14:creationId xmlns:p14="http://schemas.microsoft.com/office/powerpoint/2010/main" val="124479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A6D9-5624-1546-8052-AA80C284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Objective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662A4-7EB0-A649-A3E1-D1D23DE51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920" y="1850340"/>
                <a:ext cx="4667190" cy="2981152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sz="2200" b="1" dirty="0"/>
                  <a:t>effectsize_cohen2 </a:t>
                </a:r>
                <a:r>
                  <a:rPr lang="en-US" sz="1600" dirty="0"/>
                  <a:t>: To solve the unbalanced problem</a:t>
                </a:r>
              </a:p>
              <a:p>
                <a:r>
                  <a:rPr lang="en-US" sz="2000" dirty="0"/>
                  <a:t>Let fair number of CpG for a candidate SM,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err="1"/>
                  <a:t>fair_share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𝐶𝑝𝐺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𝑆𝑀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𝑐𝑜𝑚𝑝𝑎𝑡𝑚𝑒𝑛𝑡𝑠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 err="1"/>
                  <a:t>Proportion_score</a:t>
                </a:r>
                <a:r>
                  <a:rPr lang="en-US" sz="2000" dirty="0"/>
                  <a:t>=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𝐶𝑝𝐺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𝑐𝑜𝑚𝑝𝑎𝑟𝑡𝑚𝑒𝑛𝑡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𝑤h𝑖𝑐h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h𝑎𝑠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𝑚𝑖𝑛𝑖𝑚𝑢𝑚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𝐶𝑝𝐺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𝑓𝑎𝑖𝑟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𝑠h𝑎𝑟𝑒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effectsize_cohen2= </a:t>
                </a:r>
                <a:r>
                  <a:rPr lang="en-US" sz="2000" dirty="0" err="1"/>
                  <a:t>Proportion_score</a:t>
                </a:r>
                <a:r>
                  <a:rPr lang="en-US" sz="2000" dirty="0"/>
                  <a:t>* </a:t>
                </a:r>
                <a:r>
                  <a:rPr lang="en-US" sz="2000" dirty="0" err="1"/>
                  <a:t>effectsize_cohen</a:t>
                </a:r>
                <a:r>
                  <a:rPr lang="en-US" sz="2000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662A4-7EB0-A649-A3E1-D1D23DE51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920" y="1850340"/>
                <a:ext cx="4667190" cy="2981152"/>
              </a:xfrm>
              <a:blipFill>
                <a:blip r:embed="rId2"/>
                <a:stretch>
                  <a:fillRect l="-271" t="-2128" r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3703D6-EA06-A54E-A4DC-FA4670FE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58" y="966338"/>
            <a:ext cx="3842884" cy="4638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6E15F-5D6A-E043-ACBE-017EC7A73901}"/>
              </a:ext>
            </a:extLst>
          </p:cNvPr>
          <p:cNvSpPr txBox="1"/>
          <p:nvPr/>
        </p:nvSpPr>
        <p:spPr>
          <a:xfrm>
            <a:off x="5758249" y="5596311"/>
            <a:ext cx="229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 number= 1.27</a:t>
            </a:r>
          </a:p>
          <a:p>
            <a:r>
              <a:rPr lang="en-US" sz="1200" dirty="0"/>
              <a:t>Effectsize_cohen2 score= 1148.36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DBDEEEB-14A8-ED49-A303-2617CC691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544" y="1057835"/>
            <a:ext cx="3712456" cy="4606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2A4F59-5941-7646-BE10-D634DAF757AE}"/>
              </a:ext>
            </a:extLst>
          </p:cNvPr>
          <p:cNvSpPr txBox="1"/>
          <p:nvPr/>
        </p:nvSpPr>
        <p:spPr>
          <a:xfrm>
            <a:off x="8896890" y="5569332"/>
            <a:ext cx="2219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 number= 1.67</a:t>
            </a:r>
          </a:p>
          <a:p>
            <a:r>
              <a:rPr lang="en-US" sz="1200" dirty="0"/>
              <a:t>Effectsize_cohen2 score= 2093.3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8B7C6-714F-114A-86AE-3AC3E65D94A8}"/>
              </a:ext>
            </a:extLst>
          </p:cNvPr>
          <p:cNvSpPr txBox="1"/>
          <p:nvPr/>
        </p:nvSpPr>
        <p:spPr>
          <a:xfrm>
            <a:off x="4971480" y="801085"/>
            <a:ext cx="2382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 from optimal cut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AB6E6-CA81-6D48-A6CE-E93D00BC9D30}"/>
              </a:ext>
            </a:extLst>
          </p:cNvPr>
          <p:cNvSpPr txBox="1"/>
          <p:nvPr/>
        </p:nvSpPr>
        <p:spPr>
          <a:xfrm>
            <a:off x="8494966" y="784288"/>
            <a:ext cx="3597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SM from highest effectsize_cohen2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A1F9F-2FA6-7344-A1BB-0ED05FC67FB3}"/>
              </a:ext>
            </a:extLst>
          </p:cNvPr>
          <p:cNvSpPr txBox="1"/>
          <p:nvPr/>
        </p:nvSpPr>
        <p:spPr>
          <a:xfrm>
            <a:off x="6605255" y="6488668"/>
            <a:ext cx="431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compare this SM with our original one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6E3EE2-0586-DC49-ACE9-6465A35B3BE8}"/>
              </a:ext>
            </a:extLst>
          </p:cNvPr>
          <p:cNvCxnSpPr/>
          <p:nvPr/>
        </p:nvCxnSpPr>
        <p:spPr>
          <a:xfrm flipV="1">
            <a:off x="8192530" y="5569332"/>
            <a:ext cx="469556" cy="919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47D6850E-0960-CA43-AD93-D64E9D82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71" y="4700632"/>
            <a:ext cx="1357167" cy="172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B5AD7-0F59-B548-BE1F-39241FE9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04" y="363777"/>
            <a:ext cx="4721481" cy="3473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E1EF1-DBFF-1242-9068-194C1CC4932B}"/>
              </a:ext>
            </a:extLst>
          </p:cNvPr>
          <p:cNvSpPr txBox="1"/>
          <p:nvPr/>
        </p:nvSpPr>
        <p:spPr>
          <a:xfrm>
            <a:off x="1171280" y="439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29FD2-9A23-9645-8E82-1B4F2ADEF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181" y="328174"/>
            <a:ext cx="4159050" cy="36561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78D273-0E37-394C-BCD6-51B2104A9DEB}"/>
              </a:ext>
            </a:extLst>
          </p:cNvPr>
          <p:cNvSpPr txBox="1"/>
          <p:nvPr/>
        </p:nvSpPr>
        <p:spPr>
          <a:xfrm>
            <a:off x="8188029" y="-10380"/>
            <a:ext cx="366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SM from highest effectsize_cohen2 score</a:t>
            </a:r>
          </a:p>
        </p:txBody>
      </p:sp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7181373E-C038-454B-9B81-A6FAC4E9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6" y="4460789"/>
            <a:ext cx="1454472" cy="199694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7D879-4EAE-0240-A495-26A111991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912" y="4523155"/>
            <a:ext cx="1518185" cy="1934574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BA5D2C6-1DFE-EB44-BA3F-A170AE6CD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16549"/>
              </p:ext>
            </p:extLst>
          </p:nvPr>
        </p:nvGraphicFramePr>
        <p:xfrm>
          <a:off x="3289013" y="4582150"/>
          <a:ext cx="4959483" cy="196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161">
                  <a:extLst>
                    <a:ext uri="{9D8B030D-6E8A-4147-A177-3AD203B41FA5}">
                      <a16:colId xmlns:a16="http://schemas.microsoft.com/office/drawing/2014/main" val="241373997"/>
                    </a:ext>
                  </a:extLst>
                </a:gridCol>
                <a:gridCol w="1653161">
                  <a:extLst>
                    <a:ext uri="{9D8B030D-6E8A-4147-A177-3AD203B41FA5}">
                      <a16:colId xmlns:a16="http://schemas.microsoft.com/office/drawing/2014/main" val="1591930282"/>
                    </a:ext>
                  </a:extLst>
                </a:gridCol>
                <a:gridCol w="1653161">
                  <a:extLst>
                    <a:ext uri="{9D8B030D-6E8A-4147-A177-3AD203B41FA5}">
                      <a16:colId xmlns:a16="http://schemas.microsoft.com/office/drawing/2014/main" val="3914611139"/>
                    </a:ext>
                  </a:extLst>
                </a:gridCol>
              </a:tblGrid>
              <a:tr h="558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SM from highest effectsize_cohen2 score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723457"/>
                  </a:ext>
                </a:extLst>
              </a:tr>
              <a:tr h="478117">
                <a:tc>
                  <a:txBody>
                    <a:bodyPr/>
                    <a:lstStyle/>
                    <a:p>
                      <a:r>
                        <a:rPr lang="en-US" dirty="0"/>
                        <a:t>EPCAM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275220"/>
                  </a:ext>
                </a:extLst>
              </a:tr>
              <a:tr h="478117">
                <a:tc>
                  <a:txBody>
                    <a:bodyPr/>
                    <a:lstStyle/>
                    <a:p>
                      <a:r>
                        <a:rPr lang="en-US" dirty="0"/>
                        <a:t>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- 0.0038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8011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3234A09-217B-AE45-8F29-699C79E08B98}"/>
              </a:ext>
            </a:extLst>
          </p:cNvPr>
          <p:cNvSpPr txBox="1"/>
          <p:nvPr/>
        </p:nvSpPr>
        <p:spPr>
          <a:xfrm>
            <a:off x="4220382" y="4186680"/>
            <a:ext cx="361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Very Different Deconvolution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A5839D-F30F-AD42-B930-6DFC36DA97A9}"/>
              </a:ext>
            </a:extLst>
          </p:cNvPr>
          <p:cNvSpPr txBox="1"/>
          <p:nvPr/>
        </p:nvSpPr>
        <p:spPr>
          <a:xfrm>
            <a:off x="109769" y="3887248"/>
            <a:ext cx="1980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Score of the Objective function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2E9A5-F17F-454A-BCFF-4FCDF777103D}"/>
              </a:ext>
            </a:extLst>
          </p:cNvPr>
          <p:cNvSpPr txBox="1"/>
          <p:nvPr/>
        </p:nvSpPr>
        <p:spPr>
          <a:xfrm>
            <a:off x="9872394" y="4004257"/>
            <a:ext cx="1980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Score of the Objective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01D1FC-7A11-A24B-9D72-2233BA5BFE1B}"/>
              </a:ext>
            </a:extLst>
          </p:cNvPr>
          <p:cNvSpPr txBox="1"/>
          <p:nvPr/>
        </p:nvSpPr>
        <p:spPr>
          <a:xfrm>
            <a:off x="4868299" y="172305"/>
            <a:ext cx="2409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Our objective function can not capture the difference in TIL between two matrices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2EDE92-069D-D649-A245-F3D170CA3BA2}"/>
              </a:ext>
            </a:extLst>
          </p:cNvPr>
          <p:cNvCxnSpPr>
            <a:cxnSpLocks/>
          </p:cNvCxnSpPr>
          <p:nvPr/>
        </p:nvCxnSpPr>
        <p:spPr>
          <a:xfrm flipH="1">
            <a:off x="1322173" y="910969"/>
            <a:ext cx="4555892" cy="10537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71498D-488E-0649-BE61-59C5AC9DBEC2}"/>
              </a:ext>
            </a:extLst>
          </p:cNvPr>
          <p:cNvCxnSpPr>
            <a:cxnSpLocks/>
          </p:cNvCxnSpPr>
          <p:nvPr/>
        </p:nvCxnSpPr>
        <p:spPr>
          <a:xfrm>
            <a:off x="5901947" y="906032"/>
            <a:ext cx="4294880" cy="10586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FCA6C0-575E-584B-AEAB-A4EF28DE58C1}"/>
              </a:ext>
            </a:extLst>
          </p:cNvPr>
          <p:cNvSpPr txBox="1"/>
          <p:nvPr/>
        </p:nvSpPr>
        <p:spPr>
          <a:xfrm>
            <a:off x="4911192" y="1435378"/>
            <a:ext cx="24098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More sophisticated objective function</a:t>
            </a:r>
            <a:r>
              <a:rPr lang="en-US" sz="1200" b="1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First pairwise DMR analysis, then run GA. </a:t>
            </a:r>
          </a:p>
        </p:txBody>
      </p:sp>
    </p:spTree>
    <p:extLst>
      <p:ext uri="{BB962C8B-B14F-4D97-AF65-F5344CB8AC3E}">
        <p14:creationId xmlns:p14="http://schemas.microsoft.com/office/powerpoint/2010/main" val="348099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A16C-BDCA-D245-A9C6-B8067612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Anomaly?</a:t>
            </a: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424F341E-66F5-2D49-85D0-BCF2B279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970" y="1752473"/>
            <a:ext cx="4187541" cy="41010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AB2DFE-F424-024D-80D6-DFAF09A8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15" y="95939"/>
            <a:ext cx="2754946" cy="2625470"/>
          </a:xfrm>
          <a:prstGeom prst="rect">
            <a:avLst/>
          </a:prstGeom>
        </p:spPr>
      </p:pic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40C8A16-A9D0-CA4C-A600-F7BA837AA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44" y="5081305"/>
            <a:ext cx="3411034" cy="19698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980D607-88EC-F54B-8A4C-A99A0A221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242" y="275215"/>
            <a:ext cx="3548801" cy="240304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0830A-4DE9-8144-83F0-8D3A36825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571" y="2986982"/>
            <a:ext cx="3186621" cy="2094323"/>
          </a:xfrm>
          <a:prstGeom prst="rect">
            <a:avLst/>
          </a:prstGeom>
        </p:spPr>
      </p:pic>
      <p:pic>
        <p:nvPicPr>
          <p:cNvPr id="14" name="Picture 13" descr="A screenshot of text&#10;&#10;Description automatically generated">
            <a:extLst>
              <a:ext uri="{FF2B5EF4-FFF2-40B4-BE49-F238E27FC236}">
                <a16:creationId xmlns:a16="http://schemas.microsoft.com/office/drawing/2014/main" id="{08B26532-59A1-2144-85B3-50C0F7FD2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947" y="2678260"/>
            <a:ext cx="3411034" cy="24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522</Words>
  <Application>Microsoft Macintosh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 New</vt:lpstr>
      <vt:lpstr>Office Theme</vt:lpstr>
      <vt:lpstr>Autogene Update</vt:lpstr>
      <vt:lpstr>PowerPoint Presentation</vt:lpstr>
      <vt:lpstr>PowerPoint Presentation</vt:lpstr>
      <vt:lpstr>PowerPoint Presentation</vt:lpstr>
      <vt:lpstr>Objective Functions</vt:lpstr>
      <vt:lpstr>Objective Functions</vt:lpstr>
      <vt:lpstr>Objective Functions</vt:lpstr>
      <vt:lpstr>PowerPoint Presentation</vt:lpstr>
      <vt:lpstr>Anomaly?</vt:lpstr>
      <vt:lpstr>Optimal cutpoint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107</cp:revision>
  <dcterms:created xsi:type="dcterms:W3CDTF">2020-05-07T21:25:11Z</dcterms:created>
  <dcterms:modified xsi:type="dcterms:W3CDTF">2020-05-09T22:43:56Z</dcterms:modified>
</cp:coreProperties>
</file>